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embeddedFontLst>
    <p:embeddedFont>
      <p:font typeface="Libre Franklin"/>
      <p:regular r:id="rId25"/>
      <p:bold r:id="rId26"/>
      <p:italic r:id="rId27"/>
      <p:boldItalic r:id="rId28"/>
    </p:embeddedFont>
    <p:embeddedFont>
      <p:font typeface="Libre Baskerville"/>
      <p:regular r:id="rId29"/>
      <p:bold r:id="rId30"/>
      <p: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2" roundtripDataSignature="AMtx7mh+sJ91JRXCAdd026GMs7XJbwS5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ibreFranklin-bold.fntdata"/><Relationship Id="rId25" Type="http://schemas.openxmlformats.org/officeDocument/2006/relationships/font" Target="fonts/LibreFranklin-regular.fntdata"/><Relationship Id="rId28" Type="http://schemas.openxmlformats.org/officeDocument/2006/relationships/font" Target="fonts/LibreFranklin-boldItalic.fntdata"/><Relationship Id="rId27" Type="http://schemas.openxmlformats.org/officeDocument/2006/relationships/font" Target="fonts/LibreFranklin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ibreBaskervill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ibreBaskerville-italic.fntdata"/><Relationship Id="rId30" Type="http://schemas.openxmlformats.org/officeDocument/2006/relationships/font" Target="fonts/LibreBaskerville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e de titre" showMasterSp="0" type="title">
  <p:cSld name="TITLE">
    <p:bg>
      <p:bgPr>
        <a:blipFill rotWithShape="1">
          <a:blip r:embed="rId2">
            <a:alphaModFix/>
          </a:blip>
          <a:tile algn="tl" flip="none" tx="0" sx="55000" ty="0" sy="55000"/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5" name="Google Shape;15;p21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fmla="val 4929" name="adj"/>
            </a:avLst>
          </a:prstGeom>
          <a:blipFill rotWithShape="1">
            <a:blip r:embed="rId2">
              <a:alphaModFix/>
            </a:blip>
            <a:tile algn="tl" flip="none" tx="0" sx="55000" ty="0" sy="55000"/>
          </a:blipFill>
          <a:ln cap="sq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6" name="Google Shape;16;p21"/>
          <p:cNvSpPr txBox="1"/>
          <p:nvPr>
            <p:ph idx="1" type="subTitle"/>
          </p:nvPr>
        </p:nvSpPr>
        <p:spPr>
          <a:xfrm>
            <a:off x="1295400" y="3200400"/>
            <a:ext cx="6400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580"/>
              </a:spcBef>
              <a:spcAft>
                <a:spcPts val="0"/>
              </a:spcAft>
              <a:buSzPts val="2210"/>
              <a:buNone/>
              <a:defRPr sz="2600">
                <a:solidFill>
                  <a:schemeClr val="dk2"/>
                </a:solidFill>
              </a:defRPr>
            </a:lvl1pPr>
            <a:lvl2pPr lvl="1" algn="ctr">
              <a:spcBef>
                <a:spcPts val="370"/>
              </a:spcBef>
              <a:spcAft>
                <a:spcPts val="0"/>
              </a:spcAft>
              <a:buSzPts val="1530"/>
              <a:buNone/>
              <a:defRPr/>
            </a:lvl2pPr>
            <a:lvl3pPr lvl="2" algn="ctr">
              <a:spcBef>
                <a:spcPts val="370"/>
              </a:spcBef>
              <a:spcAft>
                <a:spcPts val="0"/>
              </a:spcAft>
              <a:buSzPts val="1530"/>
              <a:buNone/>
              <a:defRPr/>
            </a:lvl3pPr>
            <a:lvl4pPr lvl="3" algn="ctr">
              <a:spcBef>
                <a:spcPts val="370"/>
              </a:spcBef>
              <a:spcAft>
                <a:spcPts val="0"/>
              </a:spcAft>
              <a:buSzPts val="1440"/>
              <a:buNone/>
              <a:defRPr/>
            </a:lvl4pPr>
            <a:lvl5pPr lvl="4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0" type="dt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1"/>
          <p:cNvSpPr txBox="1"/>
          <p:nvPr>
            <p:ph idx="11" type="ftr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/>
          <p:nvPr>
            <p:ph idx="12" type="sldNum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0" name="Google Shape;20;p21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" name="Google Shape;21;p21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2" name="Google Shape;22;p21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" name="Google Shape;23;p21"/>
          <p:cNvSpPr txBox="1"/>
          <p:nvPr>
            <p:ph type="ctrTitle"/>
          </p:nvPr>
        </p:nvSpPr>
        <p:spPr>
          <a:xfrm>
            <a:off x="457200" y="1505930"/>
            <a:ext cx="82296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Libre Franklin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texte vertical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0"/>
          <p:cNvSpPr txBox="1"/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0"/>
          <p:cNvSpPr txBox="1"/>
          <p:nvPr>
            <p:ph idx="1" type="body"/>
          </p:nvPr>
        </p:nvSpPr>
        <p:spPr>
          <a:xfrm rot="5400000">
            <a:off x="2514600" y="-152400"/>
            <a:ext cx="45720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indent="-325755" lvl="1" marL="914400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indent="-325755" lvl="2" marL="1371600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indent="-320039" lvl="3" marL="1828800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indent="-342900" lvl="4" marL="22860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30"/>
          <p:cNvSpPr txBox="1"/>
          <p:nvPr>
            <p:ph idx="10" type="dt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0"/>
          <p:cNvSpPr txBox="1"/>
          <p:nvPr>
            <p:ph idx="11" type="ftr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0"/>
          <p:cNvSpPr/>
          <p:nvPr>
            <p:ph idx="12" type="sldNum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vertical et texte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1"/>
          <p:cNvSpPr txBox="1"/>
          <p:nvPr>
            <p:ph type="title"/>
          </p:nvPr>
        </p:nvSpPr>
        <p:spPr>
          <a:xfrm rot="5400000">
            <a:off x="4709477" y="2194564"/>
            <a:ext cx="5851525" cy="20116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1"/>
          <p:cNvSpPr txBox="1"/>
          <p:nvPr>
            <p:ph idx="1" type="body"/>
          </p:nvPr>
        </p:nvSpPr>
        <p:spPr>
          <a:xfrm rot="5400000">
            <a:off x="769937" y="419103"/>
            <a:ext cx="5851525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indent="-325755" lvl="1" marL="914400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indent="-325755" lvl="2" marL="1371600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indent="-320039" lvl="3" marL="1828800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indent="-342900" lvl="4" marL="22860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31"/>
          <p:cNvSpPr txBox="1"/>
          <p:nvPr>
            <p:ph idx="10" type="dt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1"/>
          <p:cNvSpPr txBox="1"/>
          <p:nvPr>
            <p:ph idx="11" type="ftr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1"/>
          <p:cNvSpPr/>
          <p:nvPr>
            <p:ph idx="12" type="sldNum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contenu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 txBox="1"/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0" type="dt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1" type="ftr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/>
          <p:nvPr>
            <p:ph idx="12" type="sldNum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indent="-325755" lvl="1" marL="914400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indent="-325755" lvl="2" marL="1371600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indent="-320039" lvl="3" marL="1828800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indent="-342900" lvl="4" marL="22860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de section" showMasterSp="0" type="secHead">
  <p:cSld name="SECTION_HEADER">
    <p:bg>
      <p:bgPr>
        <a:blipFill rotWithShape="1">
          <a:blip r:embed="rId2">
            <a:alphaModFix/>
          </a:blip>
          <a:tile algn="tl" flip="none" tx="0" sx="55000" ty="0" sy="55000"/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2" name="Google Shape;32;p23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fmla="val 4929" name="adj"/>
            </a:avLst>
          </a:prstGeom>
          <a:blipFill rotWithShape="1">
            <a:blip r:embed="rId2">
              <a:alphaModFix/>
            </a:blip>
            <a:tile algn="tl" flip="none" tx="0" sx="55000" ty="0" sy="55000"/>
          </a:blipFill>
          <a:ln cap="sq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3" name="Google Shape;33;p23"/>
          <p:cNvSpPr txBox="1"/>
          <p:nvPr>
            <p:ph type="title"/>
          </p:nvPr>
        </p:nvSpPr>
        <p:spPr>
          <a:xfrm>
            <a:off x="722313" y="9525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 b="0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" type="body"/>
          </p:nvPr>
        </p:nvSpPr>
        <p:spPr>
          <a:xfrm>
            <a:off x="722313" y="2547938"/>
            <a:ext cx="7772400" cy="1338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80"/>
              </a:spcBef>
              <a:spcAft>
                <a:spcPts val="0"/>
              </a:spcAft>
              <a:buSzPts val="204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7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7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37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370"/>
              </a:spcBef>
              <a:spcAft>
                <a:spcPts val="0"/>
              </a:spcAft>
              <a:buSzPts val="1400"/>
              <a:buFont typeface="Libre Baskerville"/>
              <a:buNone/>
              <a:defRPr sz="1400">
                <a:solidFill>
                  <a:srgbClr val="888888"/>
                </a:solidFill>
              </a:defRPr>
            </a:lvl5pPr>
            <a:lvl6pPr indent="-342900" lvl="5" marL="27432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0" type="dt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1" type="ftr"/>
          </p:nvPr>
        </p:nvSpPr>
        <p:spPr>
          <a:xfrm>
            <a:off x="800100" y="6172200"/>
            <a:ext cx="4000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3"/>
          <p:cNvSpPr/>
          <p:nvPr/>
        </p:nvSpPr>
        <p:spPr>
          <a:xfrm flipH="1" rot="10800000">
            <a:off x="69412" y="2376830"/>
            <a:ext cx="9013515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8" name="Google Shape;38;p23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" name="Google Shape;39;p23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0" name="Google Shape;40;p23"/>
          <p:cNvSpPr/>
          <p:nvPr>
            <p:ph idx="12" type="sldNum"/>
          </p:nvPr>
        </p:nvSpPr>
        <p:spPr>
          <a:xfrm>
            <a:off x="146304" y="6208776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ux contenus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/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0" type="dt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1" type="ftr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4"/>
          <p:cNvSpPr/>
          <p:nvPr>
            <p:ph idx="12" type="sldNum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6" name="Google Shape;46;p24"/>
          <p:cNvSpPr txBox="1"/>
          <p:nvPr>
            <p:ph idx="1" type="body"/>
          </p:nvPr>
        </p:nvSpPr>
        <p:spPr>
          <a:xfrm>
            <a:off x="91440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indent="-325755" lvl="1" marL="914400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indent="-325755" lvl="2" marL="1371600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indent="-320039" lvl="3" marL="1828800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indent="-342900" lvl="4" marL="22860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2" type="body"/>
          </p:nvPr>
        </p:nvSpPr>
        <p:spPr>
          <a:xfrm>
            <a:off x="493395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indent="-325755" lvl="1" marL="914400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indent="-325755" lvl="2" marL="1371600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indent="-320039" lvl="3" marL="1828800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indent="-342900" lvl="4" marL="22860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/>
          <p:nvPr>
            <p:ph type="title"/>
          </p:nvPr>
        </p:nvSpPr>
        <p:spPr>
          <a:xfrm>
            <a:off x="914400" y="2730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5"/>
          <p:cNvSpPr txBox="1"/>
          <p:nvPr>
            <p:ph idx="1" type="body"/>
          </p:nvPr>
        </p:nvSpPr>
        <p:spPr>
          <a:xfrm>
            <a:off x="914400" y="14478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80"/>
              </a:spcBef>
              <a:spcAft>
                <a:spcPts val="0"/>
              </a:spcAft>
              <a:buSzPts val="2040"/>
              <a:buNone/>
              <a:defRPr b="1" sz="24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spcBef>
                <a:spcPts val="37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spcBef>
                <a:spcPts val="37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spcBef>
                <a:spcPts val="37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370"/>
              </a:spcBef>
              <a:spcAft>
                <a:spcPts val="0"/>
              </a:spcAft>
              <a:buSzPts val="1600"/>
              <a:buFont typeface="Libre Baskerville"/>
              <a:buNone/>
              <a:defRPr b="1" sz="1600"/>
            </a:lvl5pPr>
            <a:lvl6pPr indent="-342900" lvl="5" marL="27432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2" type="body"/>
          </p:nvPr>
        </p:nvSpPr>
        <p:spPr>
          <a:xfrm>
            <a:off x="4953000" y="14478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80"/>
              </a:spcBef>
              <a:spcAft>
                <a:spcPts val="0"/>
              </a:spcAft>
              <a:buSzPts val="2040"/>
              <a:buNone/>
              <a:defRPr b="1" sz="24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spcBef>
                <a:spcPts val="37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spcBef>
                <a:spcPts val="37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spcBef>
                <a:spcPts val="37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370"/>
              </a:spcBef>
              <a:spcAft>
                <a:spcPts val="0"/>
              </a:spcAft>
              <a:buSzPts val="1600"/>
              <a:buFont typeface="Libre Baskerville"/>
              <a:buNone/>
              <a:defRPr b="1" sz="1600"/>
            </a:lvl5pPr>
            <a:lvl6pPr indent="-342900" lvl="5" marL="27432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0" type="dt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1" type="ftr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5"/>
          <p:cNvSpPr/>
          <p:nvPr>
            <p:ph idx="12" type="sldNum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5" name="Google Shape;55;p25"/>
          <p:cNvSpPr txBox="1"/>
          <p:nvPr>
            <p:ph idx="3" type="body"/>
          </p:nvPr>
        </p:nvSpPr>
        <p:spPr>
          <a:xfrm>
            <a:off x="914400" y="2247900"/>
            <a:ext cx="3733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indent="-325755" lvl="1" marL="914400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indent="-325755" lvl="2" marL="1371600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indent="-320039" lvl="3" marL="1828800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indent="-342900" lvl="4" marL="22860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4" type="body"/>
          </p:nvPr>
        </p:nvSpPr>
        <p:spPr>
          <a:xfrm>
            <a:off x="4953000" y="2247900"/>
            <a:ext cx="3733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indent="-325755" lvl="1" marL="914400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indent="-325755" lvl="2" marL="1371600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indent="-320039" lvl="3" marL="1828800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indent="-342900" lvl="4" marL="22860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seul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6"/>
          <p:cNvSpPr txBox="1"/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0" type="dt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1" type="ftr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6"/>
          <p:cNvSpPr/>
          <p:nvPr>
            <p:ph idx="12" type="sldNum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de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7"/>
          <p:cNvSpPr txBox="1"/>
          <p:nvPr>
            <p:ph idx="10" type="dt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1" type="ftr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7"/>
          <p:cNvSpPr/>
          <p:nvPr>
            <p:ph idx="12" type="sldNum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u avec légende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8" name="Google Shape;68;p2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fmla="val 4929" name="adj"/>
            </a:avLst>
          </a:prstGeom>
          <a:solidFill>
            <a:schemeClr val="lt1"/>
          </a:solidFill>
          <a:ln cap="sq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9" name="Google Shape;69;p28"/>
          <p:cNvSpPr txBox="1"/>
          <p:nvPr>
            <p:ph type="title"/>
          </p:nvPr>
        </p:nvSpPr>
        <p:spPr>
          <a:xfrm>
            <a:off x="914400" y="2730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 b="0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" type="body"/>
          </p:nvPr>
        </p:nvSpPr>
        <p:spPr>
          <a:xfrm>
            <a:off x="914400" y="1600200"/>
            <a:ext cx="19050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80"/>
              </a:spcBef>
              <a:spcAft>
                <a:spcPts val="0"/>
              </a:spcAft>
              <a:buSzPts val="1530"/>
              <a:buNone/>
              <a:defRPr sz="1800"/>
            </a:lvl1pPr>
            <a:lvl2pPr indent="-228600" lvl="1" marL="914400" algn="l">
              <a:spcBef>
                <a:spcPts val="37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spcBef>
                <a:spcPts val="37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spcBef>
                <a:spcPts val="37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370"/>
              </a:spcBef>
              <a:spcAft>
                <a:spcPts val="0"/>
              </a:spcAft>
              <a:buSzPts val="900"/>
              <a:buFont typeface="Libre Baskerville"/>
              <a:buNone/>
              <a:defRPr sz="900"/>
            </a:lvl5pPr>
            <a:lvl6pPr indent="-342900" lvl="5" marL="27432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1" type="ftr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/>
          <p:nvPr>
            <p:ph idx="12" type="sldNum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4" name="Google Shape;74;p28"/>
          <p:cNvSpPr txBox="1"/>
          <p:nvPr>
            <p:ph idx="2" type="body"/>
          </p:nvPr>
        </p:nvSpPr>
        <p:spPr>
          <a:xfrm>
            <a:off x="2971800" y="1600200"/>
            <a:ext cx="57150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indent="-325755" lvl="1" marL="914400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indent="-325755" lvl="2" marL="1371600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indent="-320039" lvl="3" marL="1828800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indent="-342900" lvl="4" marL="22860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avec légende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9"/>
          <p:cNvSpPr txBox="1"/>
          <p:nvPr>
            <p:ph type="title"/>
          </p:nvPr>
        </p:nvSpPr>
        <p:spPr>
          <a:xfrm>
            <a:off x="914400" y="4900550"/>
            <a:ext cx="7315200" cy="522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Franklin"/>
              <a:buNone/>
              <a:defRPr b="0"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" type="body"/>
          </p:nvPr>
        </p:nvSpPr>
        <p:spPr>
          <a:xfrm>
            <a:off x="914400" y="5445825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80"/>
              </a:spcBef>
              <a:spcAft>
                <a:spcPts val="0"/>
              </a:spcAft>
              <a:buSzPts val="1360"/>
              <a:buFont typeface="Libre Baskerville"/>
              <a:buNone/>
              <a:defRPr sz="1600"/>
            </a:lvl1pPr>
            <a:lvl2pPr indent="-293369" lvl="1" marL="914400" algn="l">
              <a:spcBef>
                <a:spcPts val="370"/>
              </a:spcBef>
              <a:spcAft>
                <a:spcPts val="0"/>
              </a:spcAft>
              <a:buSzPts val="1020"/>
              <a:buChar char="⚫"/>
              <a:defRPr sz="1200"/>
            </a:lvl2pPr>
            <a:lvl3pPr indent="-282575" lvl="2" marL="1371600" algn="l">
              <a:spcBef>
                <a:spcPts val="370"/>
              </a:spcBef>
              <a:spcAft>
                <a:spcPts val="0"/>
              </a:spcAft>
              <a:buSzPts val="850"/>
              <a:buChar char="⚫"/>
              <a:defRPr sz="1000"/>
            </a:lvl3pPr>
            <a:lvl4pPr indent="-274319" lvl="3" marL="1828800" algn="l">
              <a:spcBef>
                <a:spcPts val="370"/>
              </a:spcBef>
              <a:spcAft>
                <a:spcPts val="0"/>
              </a:spcAft>
              <a:buSzPts val="720"/>
              <a:buChar char="⚫"/>
              <a:defRPr sz="900"/>
            </a:lvl4pPr>
            <a:lvl5pPr indent="-285750" lvl="4" marL="2286000" algn="l">
              <a:spcBef>
                <a:spcPts val="370"/>
              </a:spcBef>
              <a:spcAft>
                <a:spcPts val="0"/>
              </a:spcAft>
              <a:buSzPts val="900"/>
              <a:buFont typeface="Libre Baskerville"/>
              <a:buChar char="o"/>
              <a:defRPr sz="900"/>
            </a:lvl5pPr>
            <a:lvl6pPr indent="-342900" lvl="5" marL="27432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0" type="dt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1" type="ftr"/>
          </p:nvPr>
        </p:nvSpPr>
        <p:spPr>
          <a:xfrm>
            <a:off x="914400" y="61722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/>
          <p:nvPr>
            <p:ph idx="12" type="sldNum"/>
          </p:nvPr>
        </p:nvSpPr>
        <p:spPr>
          <a:xfrm>
            <a:off x="146304" y="6208776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1" name="Google Shape;81;p29"/>
          <p:cNvSpPr/>
          <p:nvPr/>
        </p:nvSpPr>
        <p:spPr>
          <a:xfrm flipH="1" rot="10800000">
            <a:off x="68307" y="4683555"/>
            <a:ext cx="900684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2" name="Google Shape;82;p29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3" name="Google Shape;83;p29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4" name="Google Shape;84;p29"/>
          <p:cNvSpPr/>
          <p:nvPr>
            <p:ph idx="2" type="pic"/>
          </p:nvPr>
        </p:nvSpPr>
        <p:spPr>
          <a:xfrm>
            <a:off x="68308" y="66675"/>
            <a:ext cx="9001873" cy="4581525"/>
          </a:xfrm>
          <a:prstGeom prst="round2SameRect">
            <a:avLst>
              <a:gd fmla="val 7101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7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Libre Baskerville"/>
              <a:buChar char="o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" name="Google Shape;7;p20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fmla="val 4929" name="adj"/>
            </a:avLst>
          </a:prstGeom>
          <a:solidFill>
            <a:schemeClr val="lt1"/>
          </a:solidFill>
          <a:ln cap="sq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" name="Google Shape;8;p20"/>
          <p:cNvSpPr txBox="1"/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 b="0" i="0" sz="40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20"/>
          <p:cNvSpPr txBox="1"/>
          <p:nvPr>
            <p:ph idx="1" type="body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935" lvl="0" marL="457200" marR="0" rtl="0" algn="l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⚫"/>
              <a:defRPr b="0" i="0" sz="2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58140" lvl="1" marL="914400" marR="0" rtl="0" algn="l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36550" lvl="2" marL="1371600" marR="0" rtl="0" algn="l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7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30200" lvl="3" marL="1828800" marR="0" rtl="0" algn="l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55600" lvl="4" marL="2286000" marR="0" rtl="0" algn="l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Libre Baskerville"/>
              <a:buChar char="o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marR="0" rtl="0" algn="l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marR="0" rtl="0" algn="l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marR="0" rtl="0" algn="l"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10" type="dt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11" name="Google Shape;11;p20"/>
          <p:cNvSpPr txBox="1"/>
          <p:nvPr>
            <p:ph idx="11" type="ftr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12" name="Google Shape;12;p20"/>
          <p:cNvSpPr/>
          <p:nvPr>
            <p:ph idx="12" type="sldNum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19.jp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hyperlink" Target="https://femto-physique.fr/optique/interference-a-N-ondes.php" TargetMode="External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Relationship Id="rId4" Type="http://schemas.openxmlformats.org/officeDocument/2006/relationships/image" Target="../media/image2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://pcjoffre.fr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>
            <p:ph type="ctrTitle"/>
          </p:nvPr>
        </p:nvSpPr>
        <p:spPr>
          <a:xfrm>
            <a:off x="457200" y="1505930"/>
            <a:ext cx="82296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Libre Franklin"/>
              <a:buNone/>
            </a:pPr>
            <a:r>
              <a:rPr lang="fr-FR" sz="4800"/>
              <a:t>LP 18 : Interférométrie à division d’amplitude</a:t>
            </a:r>
            <a:endParaRPr sz="4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 txBox="1"/>
          <p:nvPr/>
        </p:nvSpPr>
        <p:spPr>
          <a:xfrm>
            <a:off x="1619672" y="116632"/>
            <a:ext cx="547260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Mesure de l’écart du doublet du sodium</a:t>
            </a:r>
            <a:endParaRPr b="1" sz="24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62" name="Google Shape;162;p10"/>
          <p:cNvPicPr preferRelativeResize="0"/>
          <p:nvPr/>
        </p:nvPicPr>
        <p:blipFill rotWithShape="1">
          <a:blip r:embed="rId3">
            <a:alphaModFix/>
          </a:blip>
          <a:srcRect b="14641" l="8976" r="39048" t="34120"/>
          <a:stretch/>
        </p:blipFill>
        <p:spPr>
          <a:xfrm>
            <a:off x="323528" y="980728"/>
            <a:ext cx="7776864" cy="43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/>
          <p:nvPr/>
        </p:nvSpPr>
        <p:spPr>
          <a:xfrm>
            <a:off x="1619672" y="116632"/>
            <a:ext cx="547260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Mesure de l’écart du doublet du sodium</a:t>
            </a:r>
            <a:endParaRPr b="1" sz="24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68" name="Google Shape;168;p11"/>
          <p:cNvPicPr preferRelativeResize="0"/>
          <p:nvPr/>
        </p:nvPicPr>
        <p:blipFill rotWithShape="1">
          <a:blip r:embed="rId3">
            <a:alphaModFix/>
          </a:blip>
          <a:srcRect b="41520" l="8031" r="40937" t="37479"/>
          <a:stretch/>
        </p:blipFill>
        <p:spPr>
          <a:xfrm>
            <a:off x="179512" y="1988840"/>
            <a:ext cx="7776864" cy="18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/>
          <p:nvPr/>
        </p:nvSpPr>
        <p:spPr>
          <a:xfrm>
            <a:off x="179512" y="6488668"/>
            <a:ext cx="46990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Physique Tout-en-un PC/PC*, Dunod, 2016 p812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74" name="Google Shape;174;p12"/>
          <p:cNvSpPr/>
          <p:nvPr/>
        </p:nvSpPr>
        <p:spPr>
          <a:xfrm>
            <a:off x="1043608" y="404664"/>
            <a:ext cx="76224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Configuration coin d’air : interféromètre « replié »</a:t>
            </a:r>
            <a:endParaRPr b="1" sz="2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75" name="Google Shape;175;p12"/>
          <p:cNvPicPr preferRelativeResize="0"/>
          <p:nvPr/>
        </p:nvPicPr>
        <p:blipFill rotWithShape="1">
          <a:blip r:embed="rId3">
            <a:alphaModFix/>
          </a:blip>
          <a:srcRect b="14640" l="26931" r="33146" t="34960"/>
          <a:stretch/>
        </p:blipFill>
        <p:spPr>
          <a:xfrm rot="10800000">
            <a:off x="755576" y="1052736"/>
            <a:ext cx="7488832" cy="5317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/>
          <p:nvPr/>
        </p:nvSpPr>
        <p:spPr>
          <a:xfrm>
            <a:off x="2987824" y="476672"/>
            <a:ext cx="24099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Configuration coin d’air</a:t>
            </a:r>
            <a:endParaRPr b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descr="http://res-nlp.univ-lemans.fr/NLP_C_M09_G01/res/Fig_09.jpg" id="181" name="Google Shape;181;p13"/>
          <p:cNvPicPr preferRelativeResize="0"/>
          <p:nvPr/>
        </p:nvPicPr>
        <p:blipFill rotWithShape="1">
          <a:blip r:embed="rId3">
            <a:alphaModFix/>
          </a:blip>
          <a:srcRect b="3631" l="0" r="0" t="5246"/>
          <a:stretch/>
        </p:blipFill>
        <p:spPr>
          <a:xfrm>
            <a:off x="539552" y="2780928"/>
            <a:ext cx="5888722" cy="29401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Ã©sultat de recherche d'images pour &quot;eye profile drawing&quot;" id="182" name="Google Shape;182;p13"/>
          <p:cNvPicPr preferRelativeResize="0"/>
          <p:nvPr/>
        </p:nvPicPr>
        <p:blipFill rotWithShape="1">
          <a:blip r:embed="rId4">
            <a:alphaModFix/>
          </a:blip>
          <a:srcRect b="0" l="0" r="55397" t="69553"/>
          <a:stretch/>
        </p:blipFill>
        <p:spPr>
          <a:xfrm rot="-5400000">
            <a:off x="2590565" y="1233973"/>
            <a:ext cx="1598101" cy="12356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roirs" id="183" name="Google Shape;18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76256" y="2924944"/>
            <a:ext cx="2003158" cy="208823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3"/>
          <p:cNvSpPr/>
          <p:nvPr/>
        </p:nvSpPr>
        <p:spPr>
          <a:xfrm>
            <a:off x="5148064" y="5949280"/>
            <a:ext cx="26087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Franges d’égale épaisseur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Franges de Fizeau</a:t>
            </a:r>
            <a:endParaRPr b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"/>
          <p:cNvSpPr/>
          <p:nvPr/>
        </p:nvSpPr>
        <p:spPr>
          <a:xfrm>
            <a:off x="2123728" y="5805264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Pérez – Optique : Fondements et application –DUNOD 7</a:t>
            </a:r>
            <a:r>
              <a:rPr baseline="30000"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ème</a:t>
            </a: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édition p372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0" name="Google Shape;190;p14"/>
          <p:cNvSpPr/>
          <p:nvPr/>
        </p:nvSpPr>
        <p:spPr>
          <a:xfrm>
            <a:off x="1298648" y="188640"/>
            <a:ext cx="61536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Principe de l’interféromètre Fabry-Perot</a:t>
            </a:r>
            <a:endParaRPr b="1" sz="2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91" name="Google Shape;191;p14"/>
          <p:cNvPicPr preferRelativeResize="0"/>
          <p:nvPr/>
        </p:nvPicPr>
        <p:blipFill rotWithShape="1">
          <a:blip r:embed="rId3">
            <a:alphaModFix/>
          </a:blip>
          <a:srcRect b="23881" l="14175" r="38102" t="28239"/>
          <a:stretch/>
        </p:blipFill>
        <p:spPr>
          <a:xfrm rot="10644022">
            <a:off x="678337" y="1039489"/>
            <a:ext cx="7663479" cy="4324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Résultat de recherche d'images pour &quot;fonction d'airy fabry perot&quot;" id="196" name="Google Shape;196;p15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descr="Résultat de recherche d'images pour &quot;fonction d'airy fabry perot&quot;" id="197" name="Google Shape;197;p15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descr="Transmission de la cavité Fabry-Pérot en fonction du déphasage" id="198" name="Google Shape;198;p15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99" name="Google Shape;199;p15"/>
          <p:cNvPicPr preferRelativeResize="0"/>
          <p:nvPr/>
        </p:nvPicPr>
        <p:blipFill rotWithShape="1">
          <a:blip r:embed="rId3">
            <a:alphaModFix/>
          </a:blip>
          <a:srcRect b="15481" l="3546" r="2194" t="21520"/>
          <a:stretch/>
        </p:blipFill>
        <p:spPr>
          <a:xfrm>
            <a:off x="179512" y="2780928"/>
            <a:ext cx="8820472" cy="331608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5"/>
          <p:cNvSpPr/>
          <p:nvPr/>
        </p:nvSpPr>
        <p:spPr>
          <a:xfrm>
            <a:off x="1187624" y="6237312"/>
            <a:ext cx="70922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  <a:hlinkClick r:id="rId4"/>
              </a:rPr>
              <a:t>https://femto-physique.fr/optique/interference-a-N-ondes.php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201" name="Google Shape;201;p15"/>
          <p:cNvPicPr preferRelativeResize="0"/>
          <p:nvPr/>
        </p:nvPicPr>
        <p:blipFill rotWithShape="1">
          <a:blip r:embed="rId5">
            <a:alphaModFix/>
          </a:blip>
          <a:srcRect b="54120" l="6381" r="7863" t="22360"/>
          <a:stretch/>
        </p:blipFill>
        <p:spPr>
          <a:xfrm>
            <a:off x="179512" y="764704"/>
            <a:ext cx="8748464" cy="134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Résultat de recherche d'images pour &quot;anneaux michelson&quot;" id="206" name="Google Shape;206;p1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descr="Résultat de recherche d'images pour &quot;anneaux michelson&quot;&quot;" id="207" name="Google Shape;20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1772816"/>
            <a:ext cx="4104456" cy="41044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anneaux fabry pérot&quot;&quot;" id="208" name="Google Shape;20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4008" y="1772816"/>
            <a:ext cx="4104456" cy="410445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6"/>
          <p:cNvSpPr txBox="1"/>
          <p:nvPr/>
        </p:nvSpPr>
        <p:spPr>
          <a:xfrm>
            <a:off x="4860032" y="1052736"/>
            <a:ext cx="38884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Anneaux observés à l’interféromètre  Fabry-Perot</a:t>
            </a:r>
            <a:endParaRPr b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403920" y="989112"/>
            <a:ext cx="35920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Anneaux observés à l’interféromètre de Michelson</a:t>
            </a:r>
            <a:endParaRPr b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4067944" y="6309320"/>
            <a:ext cx="43924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accen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wikipédia</a:t>
            </a:r>
            <a:endParaRPr sz="1800">
              <a:solidFill>
                <a:schemeClr val="accen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anneaux fabry pérot&quot;&quot;" id="216" name="Google Shape;2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3688" y="548680"/>
            <a:ext cx="5472608" cy="502825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7"/>
          <p:cNvSpPr txBox="1"/>
          <p:nvPr/>
        </p:nvSpPr>
        <p:spPr>
          <a:xfrm>
            <a:off x="2708176" y="5661248"/>
            <a:ext cx="35920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Doublet du sodium observé à l’interféromètre Fabry-Perot</a:t>
            </a:r>
            <a:endParaRPr b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rgo" id="222" name="Google Shape;22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1052736"/>
            <a:ext cx="8572500" cy="47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8"/>
          <p:cNvSpPr txBox="1"/>
          <p:nvPr/>
        </p:nvSpPr>
        <p:spPr>
          <a:xfrm>
            <a:off x="3563888" y="332656"/>
            <a:ext cx="144016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2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VIRGO</a:t>
            </a:r>
            <a:endParaRPr b="1" sz="32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20191020_152901.jpg" id="228" name="Google Shape;228;p19"/>
          <p:cNvPicPr preferRelativeResize="0"/>
          <p:nvPr/>
        </p:nvPicPr>
        <p:blipFill rotWithShape="1">
          <a:blip r:embed="rId3">
            <a:alphaModFix/>
          </a:blip>
          <a:srcRect b="0" l="33200" r="34599" t="0"/>
          <a:stretch/>
        </p:blipFill>
        <p:spPr>
          <a:xfrm rot="-5400000">
            <a:off x="3520784" y="-560344"/>
            <a:ext cx="1944216" cy="805069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9"/>
          <p:cNvSpPr/>
          <p:nvPr/>
        </p:nvSpPr>
        <p:spPr>
          <a:xfrm>
            <a:off x="467544" y="1988840"/>
            <a:ext cx="34964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Dispositif à division de front d’onde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0" name="Google Shape;230;p19"/>
          <p:cNvSpPr txBox="1"/>
          <p:nvPr/>
        </p:nvSpPr>
        <p:spPr>
          <a:xfrm>
            <a:off x="5004048" y="1988840"/>
            <a:ext cx="35283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Dispositif à division d’amplitude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1" name="Google Shape;231;p19"/>
          <p:cNvSpPr txBox="1"/>
          <p:nvPr/>
        </p:nvSpPr>
        <p:spPr>
          <a:xfrm>
            <a:off x="2339752" y="5589240"/>
            <a:ext cx="64807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Pérez – Optique : Fondements et application –DUNOD 7</a:t>
            </a:r>
            <a:r>
              <a:rPr baseline="30000"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ème</a:t>
            </a: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édition p 287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 b="21359" l="8504" r="18259" t="27719"/>
          <a:stretch/>
        </p:blipFill>
        <p:spPr>
          <a:xfrm>
            <a:off x="188162" y="1522284"/>
            <a:ext cx="8767692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/>
          <p:nvPr/>
        </p:nvSpPr>
        <p:spPr>
          <a:xfrm>
            <a:off x="6948264" y="6021288"/>
            <a:ext cx="17840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sng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  <a:hlinkClick r:id="rId4"/>
              </a:rPr>
              <a:t>http://pcjoffre.fr/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258002" y="-89650"/>
            <a:ext cx="4757915" cy="7618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/>
        </p:nvSpPr>
        <p:spPr>
          <a:xfrm>
            <a:off x="2699792" y="620688"/>
            <a:ext cx="39604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Interféromètre de Michelson</a:t>
            </a:r>
            <a:endParaRPr b="1" sz="24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827584" y="6309320"/>
            <a:ext cx="70447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Physique Tout-en-un PC/PC*, Dunod, 2014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 b="0" l="0" r="0" t="1002"/>
          <a:stretch/>
        </p:blipFill>
        <p:spPr>
          <a:xfrm rot="-5400000">
            <a:off x="2104408" y="1072056"/>
            <a:ext cx="5305425" cy="497875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/>
          <p:nvPr/>
        </p:nvSpPr>
        <p:spPr>
          <a:xfrm>
            <a:off x="2627784" y="404664"/>
            <a:ext cx="377539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Configuration lame d’air</a:t>
            </a:r>
            <a:endParaRPr b="1" sz="2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8789" y="6459785"/>
            <a:ext cx="70447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Physique Tout-en-un PC/PC*, Dunod, 2014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/>
          <p:nvPr/>
        </p:nvSpPr>
        <p:spPr>
          <a:xfrm>
            <a:off x="1043608" y="404664"/>
            <a:ext cx="77396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Configuration lame d’air : interféromètre « replié »</a:t>
            </a:r>
            <a:endParaRPr b="1" sz="2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27" name="Google Shape;12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959770" y="2296814"/>
            <a:ext cx="4943411" cy="288730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 txBox="1"/>
          <p:nvPr/>
        </p:nvSpPr>
        <p:spPr>
          <a:xfrm>
            <a:off x="128789" y="6459785"/>
            <a:ext cx="70447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Physique Tout-en-un PC/PC*, Dunod, 2014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/>
          <p:nvPr/>
        </p:nvSpPr>
        <p:spPr>
          <a:xfrm>
            <a:off x="5580112" y="5517232"/>
            <a:ext cx="338437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Physique Tout-en-un PC/PC*, Dunod, 2016 p807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899592" y="116632"/>
            <a:ext cx="772198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Configuration lame d’air en incidence non normale</a:t>
            </a:r>
            <a:endParaRPr b="1" sz="2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35" name="Google Shape;135;p6"/>
          <p:cNvPicPr preferRelativeResize="0"/>
          <p:nvPr/>
        </p:nvPicPr>
        <p:blipFill rotWithShape="1">
          <a:blip r:embed="rId3">
            <a:alphaModFix/>
          </a:blip>
          <a:srcRect b="13801" l="36854" r="38103" t="15640"/>
          <a:stretch/>
        </p:blipFill>
        <p:spPr>
          <a:xfrm>
            <a:off x="1331640" y="548680"/>
            <a:ext cx="3816424" cy="6048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res-nlp.univ-lemans.fr/NLP_C_M09_G01/res/Fig_09.jpg" id="140" name="Google Shape;140;p7"/>
          <p:cNvPicPr preferRelativeResize="0"/>
          <p:nvPr/>
        </p:nvPicPr>
        <p:blipFill rotWithShape="1">
          <a:blip r:embed="rId3">
            <a:alphaModFix/>
          </a:blip>
          <a:srcRect b="3631" l="0" r="0" t="5246"/>
          <a:stretch/>
        </p:blipFill>
        <p:spPr>
          <a:xfrm>
            <a:off x="395536" y="620688"/>
            <a:ext cx="6343759" cy="3167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Ã©sultat de recherche d'images pour &quot;eye profile drawing&quot;" id="141" name="Google Shape;141;p7"/>
          <p:cNvPicPr preferRelativeResize="0"/>
          <p:nvPr/>
        </p:nvPicPr>
        <p:blipFill rotWithShape="1">
          <a:blip r:embed="rId4">
            <a:alphaModFix/>
          </a:blip>
          <a:srcRect b="0" l="0" r="55397" t="69553"/>
          <a:stretch/>
        </p:blipFill>
        <p:spPr>
          <a:xfrm rot="-162860">
            <a:off x="7463538" y="1787511"/>
            <a:ext cx="632173" cy="4887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humb.ccsd.cnrs.fr/5224605/large" id="142" name="Google Shape;142;p7"/>
          <p:cNvPicPr preferRelativeResize="0"/>
          <p:nvPr/>
        </p:nvPicPr>
        <p:blipFill rotWithShape="1">
          <a:blip r:embed="rId5">
            <a:alphaModFix/>
          </a:blip>
          <a:srcRect b="0" l="33350" r="33402" t="50000"/>
          <a:stretch/>
        </p:blipFill>
        <p:spPr>
          <a:xfrm>
            <a:off x="3203848" y="4077072"/>
            <a:ext cx="2592288" cy="259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"/>
          <p:cNvSpPr/>
          <p:nvPr/>
        </p:nvSpPr>
        <p:spPr>
          <a:xfrm>
            <a:off x="2915816" y="188640"/>
            <a:ext cx="24848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Configuration lame d’air</a:t>
            </a:r>
            <a:endParaRPr b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6156176" y="5013176"/>
            <a:ext cx="28279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Anneaux d’égale inclinaison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Anneaux d’Haidinger</a:t>
            </a:r>
            <a:endParaRPr b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/>
          <p:nvPr/>
        </p:nvSpPr>
        <p:spPr>
          <a:xfrm>
            <a:off x="1259632" y="116632"/>
            <a:ext cx="67687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Mesure de l’écart du doublet du sodium</a:t>
            </a:r>
            <a:endParaRPr b="1" sz="24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/>
          </a:blip>
          <a:srcRect b="11281" l="8505" r="24874" t="19000"/>
          <a:stretch/>
        </p:blipFill>
        <p:spPr>
          <a:xfrm>
            <a:off x="179512" y="620688"/>
            <a:ext cx="8929860" cy="5256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/>
          <p:nvPr/>
        </p:nvSpPr>
        <p:spPr>
          <a:xfrm>
            <a:off x="1619672" y="116632"/>
            <a:ext cx="547260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Mesure de l’écart du doublet du sodium</a:t>
            </a:r>
            <a:endParaRPr b="1" sz="24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56" name="Google Shape;156;p9"/>
          <p:cNvPicPr preferRelativeResize="0"/>
          <p:nvPr/>
        </p:nvPicPr>
        <p:blipFill rotWithShape="1">
          <a:blip r:embed="rId3">
            <a:alphaModFix/>
          </a:blip>
          <a:srcRect b="34800" l="8977" r="33618" t="32439"/>
          <a:stretch/>
        </p:blipFill>
        <p:spPr>
          <a:xfrm>
            <a:off x="251520" y="1268760"/>
            <a:ext cx="8208912" cy="2635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apitaux">
  <a:themeElements>
    <a:clrScheme name="Capitaux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2019-10-20T12:51:44Z</dcterms:created>
  <dc:creator>Julie Corjon</dc:creator>
</cp:coreProperties>
</file>